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043461-9218-466F-BB41-6AC2687D2AFA}" v="56" dt="2023-03-07T16:08:2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E4FC3-F507-836E-EBD4-EA810164345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5AD34817-308E-4598-A0FC-77B2B6C8F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20DBCD1F-7F8A-E3B2-59A8-7CFEF73A2F89}"/>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F9F723CC-1D01-1D59-A746-198A009DDBF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53CA0D7-C8A9-FBCC-F714-AFBFA996EC52}"/>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285844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379E0-0374-A954-CCB1-466700309174}"/>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55F1BB68-D43A-8AD5-3D88-BE1753DCE27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7C717979-B192-FCF3-05B3-66EAA9110059}"/>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DE316385-854E-7831-F1FB-862A42B5AA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01A78B1-B63B-75A8-4DF5-60704EEB1AB9}"/>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207268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3388291-6434-1079-5D3F-A4633A4FBB5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8B49EDC-FE49-2F96-F91B-EF4D7CED6C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6CF558A-06EA-813D-7CAB-9DDB2B7AEAD0}"/>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38B9D433-71E7-543D-00DC-3009EA56624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5559A9D3-C302-F530-08B8-2F0651960C89}"/>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1534529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8ACD4-582F-A48E-840E-5E8C49D9E1DB}"/>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E96B175-E39F-50D5-79FC-79D41A6689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2F404EE-B8C7-AF5F-512D-972C85F093AA}"/>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7BCD6426-E9E0-4BDF-A287-84C5A50A488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ECA51C2-2F35-ACED-9BFE-03D4E0A3D0E2}"/>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383710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D34A9-0FFA-08A9-EEF3-4AD96474B9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71862F65-BC6E-E18A-5BB7-E8FDBC8BED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57F01CA-D0C8-D8F0-6A8F-D753A439F7E5}"/>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E712E376-D8F6-7572-1BE5-DC237E6C390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15B15F4-7FB2-EFBB-DA38-79665B2073B8}"/>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361690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604DAE-4036-2E26-F24D-E801EB88BF4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F4545132-3FA2-B734-9419-B05D214A84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9BFA635F-EC95-8598-0F5F-09188EC4B6F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1FD1E19A-47A9-0D65-B528-5BA880A77129}"/>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6" name="Espace réservé du pied de page 5">
            <a:extLst>
              <a:ext uri="{FF2B5EF4-FFF2-40B4-BE49-F238E27FC236}">
                <a16:creationId xmlns:a16="http://schemas.microsoft.com/office/drawing/2014/main" id="{55DDA4D9-14C0-5003-B408-30D829D779D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B6578DB-59FD-D612-14FB-EC35016E55FF}"/>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272401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2A637-44CA-C8CE-323C-4A8F5A0585E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619D40E-42C8-F88F-7DBD-03C2C3A60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1FF39E-5BBA-A872-515A-17E791D8B1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1E03058-0956-F3C7-1605-D73B2E7DB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ACF7096-2371-414A-5341-80710D622B8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0A3057E9-E14E-0E66-D706-DB1F2ADF4918}"/>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8" name="Espace réservé du pied de page 7">
            <a:extLst>
              <a:ext uri="{FF2B5EF4-FFF2-40B4-BE49-F238E27FC236}">
                <a16:creationId xmlns:a16="http://schemas.microsoft.com/office/drawing/2014/main" id="{824A941B-402A-FC9D-6615-E9A392F4075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04491A6A-E9C4-D5C0-D34B-8724564B0AE7}"/>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105580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24E2E-689E-6186-99EA-E471376F663C}"/>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0284EF0D-7127-D993-7FFA-FBF88248A27D}"/>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4" name="Espace réservé du pied de page 3">
            <a:extLst>
              <a:ext uri="{FF2B5EF4-FFF2-40B4-BE49-F238E27FC236}">
                <a16:creationId xmlns:a16="http://schemas.microsoft.com/office/drawing/2014/main" id="{D3760D84-CE34-9F7C-70C6-AE783FD336B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32D54CCC-3949-4C7B-AECD-540ADDCCB48F}"/>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2338140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1687F4F-558F-7F67-AE63-1F27DB96608C}"/>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3" name="Espace réservé du pied de page 2">
            <a:extLst>
              <a:ext uri="{FF2B5EF4-FFF2-40B4-BE49-F238E27FC236}">
                <a16:creationId xmlns:a16="http://schemas.microsoft.com/office/drawing/2014/main" id="{DEE5594B-2CB2-E000-9E76-84D529237FC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0095FF72-00F8-DD34-A870-7993A8E4CB0E}"/>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57187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0869C-F5D0-E46D-8FFE-E9B2F13C27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03573BD-303D-1660-BEB8-24E34E478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2D537C8-2CDA-7FBF-D7FB-9DCC2288C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F28CACA-4EC9-4D76-EC5F-345D9720A083}"/>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6" name="Espace réservé du pied de page 5">
            <a:extLst>
              <a:ext uri="{FF2B5EF4-FFF2-40B4-BE49-F238E27FC236}">
                <a16:creationId xmlns:a16="http://schemas.microsoft.com/office/drawing/2014/main" id="{014E7561-E9E4-1980-8AA5-BF189101BC0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A894901-6CE6-E49B-C014-2E5F3845DEC4}"/>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222375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385672-D838-81A0-4705-D2771FA23F1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0FDC6BC2-7137-06E7-9F08-98F80DDD7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9F66EF8-712D-7843-AB1D-1BCF8E005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671ADD-D1DC-7D8D-EF82-ECA81D67B516}"/>
              </a:ext>
            </a:extLst>
          </p:cNvPr>
          <p:cNvSpPr>
            <a:spLocks noGrp="1"/>
          </p:cNvSpPr>
          <p:nvPr>
            <p:ph type="dt" sz="half" idx="10"/>
          </p:nvPr>
        </p:nvSpPr>
        <p:spPr/>
        <p:txBody>
          <a:bodyPr/>
          <a:lstStyle/>
          <a:p>
            <a:fld id="{6803905F-ECA6-4D92-A3F1-D8AB153D305B}" type="datetimeFigureOut">
              <a:rPr lang="fr-CA" smtClean="0"/>
              <a:t>2026-01-13</a:t>
            </a:fld>
            <a:endParaRPr lang="fr-CA"/>
          </a:p>
        </p:txBody>
      </p:sp>
      <p:sp>
        <p:nvSpPr>
          <p:cNvPr id="6" name="Espace réservé du pied de page 5">
            <a:extLst>
              <a:ext uri="{FF2B5EF4-FFF2-40B4-BE49-F238E27FC236}">
                <a16:creationId xmlns:a16="http://schemas.microsoft.com/office/drawing/2014/main" id="{69C9F8E3-B4A9-8E13-3B62-045E91FBC10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BDC57AA-42D3-50BE-9A79-B289C2FFADD8}"/>
              </a:ext>
            </a:extLst>
          </p:cNvPr>
          <p:cNvSpPr>
            <a:spLocks noGrp="1"/>
          </p:cNvSpPr>
          <p:nvPr>
            <p:ph type="sldNum" sz="quarter" idx="12"/>
          </p:nvPr>
        </p:nvSpPr>
        <p:spPr/>
        <p:txBody>
          <a:bodyPr/>
          <a:lstStyle/>
          <a:p>
            <a:fld id="{8D0D52E0-21AD-4C99-9965-657CC0516C28}" type="slidenum">
              <a:rPr lang="fr-CA" smtClean="0"/>
              <a:t>‹N°›</a:t>
            </a:fld>
            <a:endParaRPr lang="fr-CA"/>
          </a:p>
        </p:txBody>
      </p:sp>
    </p:spTree>
    <p:extLst>
      <p:ext uri="{BB962C8B-B14F-4D97-AF65-F5344CB8AC3E}">
        <p14:creationId xmlns:p14="http://schemas.microsoft.com/office/powerpoint/2010/main" val="145643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BBFEE99-E4A1-FA76-6734-ECFB15614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4BAD610B-B001-6F41-1A87-C645A1B6B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8A3A757-002B-1537-94E9-DE5DFDDBA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3905F-ECA6-4D92-A3F1-D8AB153D305B}" type="datetimeFigureOut">
              <a:rPr lang="fr-CA" smtClean="0"/>
              <a:t>2026-01-13</a:t>
            </a:fld>
            <a:endParaRPr lang="fr-CA"/>
          </a:p>
        </p:txBody>
      </p:sp>
      <p:sp>
        <p:nvSpPr>
          <p:cNvPr id="5" name="Espace réservé du pied de page 4">
            <a:extLst>
              <a:ext uri="{FF2B5EF4-FFF2-40B4-BE49-F238E27FC236}">
                <a16:creationId xmlns:a16="http://schemas.microsoft.com/office/drawing/2014/main" id="{37A7413C-7EF5-D7C8-C511-EB6C8C131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DF15E3D4-7E53-C3F6-FE1F-4D6CB2541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D52E0-21AD-4C99-9965-657CC0516C28}" type="slidenum">
              <a:rPr lang="fr-CA" smtClean="0"/>
              <a:t>‹N°›</a:t>
            </a:fld>
            <a:endParaRPr lang="fr-CA"/>
          </a:p>
        </p:txBody>
      </p:sp>
    </p:spTree>
    <p:extLst>
      <p:ext uri="{BB962C8B-B14F-4D97-AF65-F5344CB8AC3E}">
        <p14:creationId xmlns:p14="http://schemas.microsoft.com/office/powerpoint/2010/main" val="40024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s://www.encyclopediecanadienne.ca/fr/article/autochtones-la-cote-nord-oue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ncyclopediecanadienne.ca/fr/article/aigle/" TargetMode="External"/><Relationship Id="rId3" Type="http://schemas.openxmlformats.org/officeDocument/2006/relationships/hyperlink" Target="https://www.encyclopediecanadienne.ca/fr/article/ours-3/" TargetMode="External"/><Relationship Id="rId7" Type="http://schemas.openxmlformats.org/officeDocument/2006/relationships/hyperlink" Target="https://www.encyclopediecanadienne.ca/fr/article/corbeau-2/" TargetMode="External"/><Relationship Id="rId2" Type="http://schemas.openxmlformats.org/officeDocument/2006/relationships/hyperlink" Target="https://www.encyclopediecanadienne.ca/fr/article/castor-5/" TargetMode="External"/><Relationship Id="rId1" Type="http://schemas.openxmlformats.org/officeDocument/2006/relationships/slideLayout" Target="../slideLayouts/slideLayout2.xml"/><Relationship Id="rId6" Type="http://schemas.openxmlformats.org/officeDocument/2006/relationships/hyperlink" Target="https://www.encyclopediecanadienne.ca/fr/article/epaulards/" TargetMode="External"/><Relationship Id="rId5" Type="http://schemas.openxmlformats.org/officeDocument/2006/relationships/hyperlink" Target="https://www.encyclopediecanadienne.ca/fr/article/requin/" TargetMode="External"/><Relationship Id="rId10" Type="http://schemas.openxmlformats.org/officeDocument/2006/relationships/hyperlink" Target="https://www.encyclopediecanadienne.ca/fr/article/moustique/" TargetMode="External"/><Relationship Id="rId4" Type="http://schemas.openxmlformats.org/officeDocument/2006/relationships/hyperlink" Target="https://www.encyclopediecanadienne.ca/fr/article/loup/" TargetMode="External"/><Relationship Id="rId9" Type="http://schemas.openxmlformats.org/officeDocument/2006/relationships/hyperlink" Target="https://www.encyclopediecanadienne.ca/fr/article/grenoui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C22C0-048A-970A-38DE-5390D96DBB9A}"/>
              </a:ext>
            </a:extLst>
          </p:cNvPr>
          <p:cNvSpPr>
            <a:spLocks noGrp="1"/>
          </p:cNvSpPr>
          <p:nvPr>
            <p:ph type="ctrTitle"/>
          </p:nvPr>
        </p:nvSpPr>
        <p:spPr/>
        <p:txBody>
          <a:bodyPr>
            <a:normAutofit/>
          </a:bodyPr>
          <a:lstStyle/>
          <a:p>
            <a:r>
              <a:rPr lang="fr-CA" sz="7200" b="1" dirty="0">
                <a:latin typeface="Berlin Sans FB Demi" panose="020E0802020502020306" pitchFamily="34" charset="0"/>
              </a:rPr>
              <a:t>Le mât totémique </a:t>
            </a:r>
            <a:br>
              <a:rPr lang="fr-CA" sz="7200" b="1" dirty="0">
                <a:latin typeface="Berlin Sans FB Demi" panose="020E0802020502020306" pitchFamily="34" charset="0"/>
              </a:rPr>
            </a:br>
            <a:r>
              <a:rPr lang="fr-CA" sz="7200" b="1" dirty="0">
                <a:latin typeface="Berlin Sans FB Demi" panose="020E0802020502020306" pitchFamily="34" charset="0"/>
              </a:rPr>
              <a:t>(totem)</a:t>
            </a:r>
          </a:p>
        </p:txBody>
      </p:sp>
      <p:sp>
        <p:nvSpPr>
          <p:cNvPr id="3" name="Sous-titre 2">
            <a:extLst>
              <a:ext uri="{FF2B5EF4-FFF2-40B4-BE49-F238E27FC236}">
                <a16:creationId xmlns:a16="http://schemas.microsoft.com/office/drawing/2014/main" id="{AD2C0B0B-858D-83F1-C40B-BA68BB6B377E}"/>
              </a:ext>
            </a:extLst>
          </p:cNvPr>
          <p:cNvSpPr>
            <a:spLocks noGrp="1"/>
          </p:cNvSpPr>
          <p:nvPr>
            <p:ph type="subTitle" idx="1"/>
          </p:nvPr>
        </p:nvSpPr>
        <p:spPr>
          <a:xfrm>
            <a:off x="8963025" y="6269038"/>
            <a:ext cx="2981325" cy="455612"/>
          </a:xfrm>
        </p:spPr>
        <p:txBody>
          <a:bodyPr/>
          <a:lstStyle/>
          <a:p>
            <a:r>
              <a:rPr lang="fr-CA" dirty="0"/>
              <a:t>Lucie Vallières, 2023</a:t>
            </a:r>
          </a:p>
        </p:txBody>
      </p:sp>
    </p:spTree>
    <p:extLst>
      <p:ext uri="{BB962C8B-B14F-4D97-AF65-F5344CB8AC3E}">
        <p14:creationId xmlns:p14="http://schemas.microsoft.com/office/powerpoint/2010/main" val="107192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Que savons-nous sur les totems?</a:t>
            </a:r>
          </a:p>
        </p:txBody>
      </p:sp>
      <p:pic>
        <p:nvPicPr>
          <p:cNvPr id="1028" name="Picture 4" descr="Les Totems Des Premières Nations Représentent L'artisanat Et La Culture  Unique Des Peuples Autochtones. Banque D'Images Et Photos Libres De Droits.  Image 78366086.">
            <a:extLst>
              <a:ext uri="{FF2B5EF4-FFF2-40B4-BE49-F238E27FC236}">
                <a16:creationId xmlns:a16="http://schemas.microsoft.com/office/drawing/2014/main" id="{4D010262-0D55-951C-90CD-5B18496DC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083" y="2428350"/>
            <a:ext cx="3078918" cy="2378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nada, Vancouver, Stanley Park, totem, art autochtone Photo Stock - Alamy">
            <a:extLst>
              <a:ext uri="{FF2B5EF4-FFF2-40B4-BE49-F238E27FC236}">
                <a16:creationId xmlns:a16="http://schemas.microsoft.com/office/drawing/2014/main" id="{87A99C8A-29DD-3EC0-BA8A-46A279FB7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502" y="1821132"/>
            <a:ext cx="3002241" cy="48196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ntier Transcanadien | Saviez-vous ?">
            <a:extLst>
              <a:ext uri="{FF2B5EF4-FFF2-40B4-BE49-F238E27FC236}">
                <a16:creationId xmlns:a16="http://schemas.microsoft.com/office/drawing/2014/main" id="{D2CBFE6E-E8EA-5428-7714-0DCC35237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394" y="2428350"/>
            <a:ext cx="3605213" cy="360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33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Définition</a:t>
            </a:r>
          </a:p>
        </p:txBody>
      </p:sp>
      <p:sp>
        <p:nvSpPr>
          <p:cNvPr id="3" name="Espace réservé du contenu 2">
            <a:extLst>
              <a:ext uri="{FF2B5EF4-FFF2-40B4-BE49-F238E27FC236}">
                <a16:creationId xmlns:a16="http://schemas.microsoft.com/office/drawing/2014/main" id="{2CD82AC7-5C65-D526-7C85-B9A1010A8A4E}"/>
              </a:ext>
            </a:extLst>
          </p:cNvPr>
          <p:cNvSpPr>
            <a:spLocks noGrp="1"/>
          </p:cNvSpPr>
          <p:nvPr>
            <p:ph idx="1"/>
          </p:nvPr>
        </p:nvSpPr>
        <p:spPr>
          <a:xfrm>
            <a:off x="838200" y="1825625"/>
            <a:ext cx="10515600" cy="3679825"/>
          </a:xfrm>
          <a:solidFill>
            <a:schemeClr val="bg1"/>
          </a:solidFill>
        </p:spPr>
        <p:txBody>
          <a:bodyPr/>
          <a:lstStyle/>
          <a:p>
            <a:pPr>
              <a:lnSpc>
                <a:spcPct val="100000"/>
              </a:lnSpc>
            </a:pPr>
            <a:r>
              <a:rPr lang="fr-FR" dirty="0">
                <a:solidFill>
                  <a:srgbClr val="393939"/>
                </a:solidFill>
                <a:latin typeface="Century Gothic" panose="020B0502020202020204" pitchFamily="34" charset="0"/>
              </a:rPr>
              <a:t>« </a:t>
            </a:r>
            <a:r>
              <a:rPr lang="fr-FR" b="0" i="0" dirty="0">
                <a:solidFill>
                  <a:srgbClr val="393939"/>
                </a:solidFill>
                <a:effectLst/>
                <a:latin typeface="Century Gothic" panose="020B0502020202020204" pitchFamily="34" charset="0"/>
              </a:rPr>
              <a:t>Un totem est une grande installation créée par les </a:t>
            </a:r>
            <a:r>
              <a:rPr lang="fr-FR" b="0" i="0" u="none" strike="noStrike" dirty="0">
                <a:effectLst/>
                <a:latin typeface="Century Gothic" panose="020B0502020202020204" pitchFamily="34" charset="0"/>
                <a:hlinkClick r:id="rId2"/>
              </a:rPr>
              <a:t>peuples autochtones de la côte du Nord-Ouest</a:t>
            </a:r>
            <a:r>
              <a:rPr lang="fr-FR" b="0" i="0" dirty="0">
                <a:solidFill>
                  <a:srgbClr val="393939"/>
                </a:solidFill>
                <a:effectLst/>
                <a:latin typeface="Century Gothic" panose="020B0502020202020204" pitchFamily="34" charset="0"/>
              </a:rPr>
              <a:t> qui présente l’histoire d’une nation, d’une famille ou d’un individu, et qui affiche leurs chants, leurs danses et d’autres aspects de leur culture. Les totems peuvent également être utilisés comme monument commémoratif ou pour raconter des histoires. »</a:t>
            </a:r>
            <a:br>
              <a:rPr lang="fr-FR" b="0" i="0" dirty="0">
                <a:solidFill>
                  <a:srgbClr val="393939"/>
                </a:solidFill>
                <a:effectLst/>
                <a:latin typeface="Century Gothic" panose="020B0502020202020204" pitchFamily="34" charset="0"/>
              </a:rPr>
            </a:br>
            <a:r>
              <a:rPr lang="fr-FR" b="0" i="0" dirty="0">
                <a:solidFill>
                  <a:srgbClr val="393939"/>
                </a:solidFill>
                <a:effectLst/>
                <a:latin typeface="Century Gothic" panose="020B0502020202020204" pitchFamily="34" charset="0"/>
              </a:rPr>
              <a:t>        </a:t>
            </a:r>
            <a:r>
              <a:rPr lang="fr-FR" b="0" i="1" dirty="0">
                <a:solidFill>
                  <a:srgbClr val="393939"/>
                </a:solidFill>
                <a:effectLst/>
                <a:latin typeface="Century Gothic" panose="020B0502020202020204" pitchFamily="34" charset="0"/>
              </a:rPr>
              <a:t>-L’encyclopédie canadienne</a:t>
            </a:r>
            <a:endParaRPr lang="fr-CA" i="1" dirty="0">
              <a:latin typeface="Century Gothic" panose="020B0502020202020204" pitchFamily="34" charset="0"/>
            </a:endParaRPr>
          </a:p>
        </p:txBody>
      </p:sp>
    </p:spTree>
    <p:extLst>
      <p:ext uri="{BB962C8B-B14F-4D97-AF65-F5344CB8AC3E}">
        <p14:creationId xmlns:p14="http://schemas.microsoft.com/office/powerpoint/2010/main" val="344759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Construction d’un totem</a:t>
            </a:r>
          </a:p>
        </p:txBody>
      </p:sp>
      <p:sp>
        <p:nvSpPr>
          <p:cNvPr id="3" name="Espace réservé du contenu 2">
            <a:extLst>
              <a:ext uri="{FF2B5EF4-FFF2-40B4-BE49-F238E27FC236}">
                <a16:creationId xmlns:a16="http://schemas.microsoft.com/office/drawing/2014/main" id="{2CD82AC7-5C65-D526-7C85-B9A1010A8A4E}"/>
              </a:ext>
            </a:extLst>
          </p:cNvPr>
          <p:cNvSpPr>
            <a:spLocks noGrp="1"/>
          </p:cNvSpPr>
          <p:nvPr>
            <p:ph idx="1"/>
          </p:nvPr>
        </p:nvSpPr>
        <p:spPr>
          <a:solidFill>
            <a:schemeClr val="bg1"/>
          </a:solidFill>
        </p:spPr>
        <p:txBody>
          <a:bodyPr/>
          <a:lstStyle/>
          <a:p>
            <a:pPr>
              <a:lnSpc>
                <a:spcPct val="100000"/>
              </a:lnSpc>
            </a:pPr>
            <a:r>
              <a:rPr lang="fr-FR" dirty="0">
                <a:solidFill>
                  <a:srgbClr val="393939"/>
                </a:solidFill>
                <a:latin typeface="Century Gothic" panose="020B0502020202020204" pitchFamily="34" charset="0"/>
              </a:rPr>
              <a:t>« </a:t>
            </a:r>
            <a:r>
              <a:rPr lang="fr-FR" b="0" i="0" dirty="0">
                <a:solidFill>
                  <a:srgbClr val="393939"/>
                </a:solidFill>
                <a:effectLst/>
                <a:latin typeface="Century Gothic" panose="020B0502020202020204" pitchFamily="34" charset="0"/>
              </a:rPr>
              <a:t>En général, les totems sont habilement sculptés dans du cèdre rouge, et sont généralement peints en </a:t>
            </a:r>
            <a:r>
              <a:rPr lang="fr-FR" b="0" i="0" dirty="0">
                <a:solidFill>
                  <a:srgbClr val="393939"/>
                </a:solidFill>
                <a:effectLst/>
                <a:highlight>
                  <a:srgbClr val="FFFF00"/>
                </a:highlight>
                <a:latin typeface="Century Gothic" panose="020B0502020202020204" pitchFamily="34" charset="0"/>
              </a:rPr>
              <a:t>noir, en rouge, en bleu, </a:t>
            </a:r>
            <a:r>
              <a:rPr lang="fr-FR" b="0" i="0">
                <a:solidFill>
                  <a:srgbClr val="393939"/>
                </a:solidFill>
                <a:effectLst/>
                <a:highlight>
                  <a:srgbClr val="FFFF00"/>
                </a:highlight>
                <a:latin typeface="Century Gothic" panose="020B0502020202020204" pitchFamily="34" charset="0"/>
              </a:rPr>
              <a:t>en vert </a:t>
            </a:r>
            <a:r>
              <a:rPr lang="fr-FR" b="0" i="0" dirty="0">
                <a:solidFill>
                  <a:srgbClr val="393939"/>
                </a:solidFill>
                <a:effectLst/>
                <a:highlight>
                  <a:srgbClr val="FFFF00"/>
                </a:highlight>
                <a:latin typeface="Century Gothic" panose="020B0502020202020204" pitchFamily="34" charset="0"/>
              </a:rPr>
              <a:t>et parfois en blanc et en jaune</a:t>
            </a:r>
            <a:r>
              <a:rPr lang="fr-FR" b="0" i="0" dirty="0">
                <a:solidFill>
                  <a:srgbClr val="393939"/>
                </a:solidFill>
                <a:effectLst/>
                <a:latin typeface="Century Gothic" panose="020B0502020202020204" pitchFamily="34" charset="0"/>
              </a:rPr>
              <a:t>. »</a:t>
            </a:r>
          </a:p>
          <a:p>
            <a:pPr>
              <a:lnSpc>
                <a:spcPct val="100000"/>
              </a:lnSpc>
            </a:pPr>
            <a:r>
              <a:rPr lang="fr-FR" dirty="0">
                <a:solidFill>
                  <a:srgbClr val="393939"/>
                </a:solidFill>
                <a:latin typeface="Century Gothic" panose="020B0502020202020204" pitchFamily="34" charset="0"/>
              </a:rPr>
              <a:t>« La taille des totems varie, mais les mâts de façade peuvent mesurer plus d’un mètre de largeur à la base, atteignant des hauteurs de plus de 20 m et faisant généralement face aux rives des rivières ou de l’océan. »</a:t>
            </a:r>
            <a:br>
              <a:rPr lang="fr-FR" dirty="0">
                <a:solidFill>
                  <a:srgbClr val="393939"/>
                </a:solidFill>
                <a:latin typeface="Century Gothic" panose="020B0502020202020204" pitchFamily="34" charset="0"/>
              </a:rPr>
            </a:br>
            <a:r>
              <a:rPr lang="fr-FR" b="0" i="0" dirty="0">
                <a:solidFill>
                  <a:srgbClr val="393939"/>
                </a:solidFill>
                <a:effectLst/>
                <a:latin typeface="Century Gothic" panose="020B0502020202020204" pitchFamily="34" charset="0"/>
              </a:rPr>
              <a:t>        </a:t>
            </a:r>
            <a:r>
              <a:rPr lang="fr-FR" b="0" i="1" dirty="0">
                <a:solidFill>
                  <a:srgbClr val="393939"/>
                </a:solidFill>
                <a:effectLst/>
                <a:latin typeface="Century Gothic" panose="020B0502020202020204" pitchFamily="34" charset="0"/>
              </a:rPr>
              <a:t>-L’encyclopédie canadienne</a:t>
            </a:r>
            <a:endParaRPr lang="fr-CA" i="1" dirty="0">
              <a:latin typeface="Century Gothic" panose="020B0502020202020204" pitchFamily="34" charset="0"/>
            </a:endParaRPr>
          </a:p>
        </p:txBody>
      </p:sp>
    </p:spTree>
    <p:extLst>
      <p:ext uri="{BB962C8B-B14F-4D97-AF65-F5344CB8AC3E}">
        <p14:creationId xmlns:p14="http://schemas.microsoft.com/office/powerpoint/2010/main" val="3685612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Construction d’un totem</a:t>
            </a:r>
          </a:p>
        </p:txBody>
      </p:sp>
      <p:sp>
        <p:nvSpPr>
          <p:cNvPr id="3" name="Espace réservé du contenu 2">
            <a:extLst>
              <a:ext uri="{FF2B5EF4-FFF2-40B4-BE49-F238E27FC236}">
                <a16:creationId xmlns:a16="http://schemas.microsoft.com/office/drawing/2014/main" id="{2CD82AC7-5C65-D526-7C85-B9A1010A8A4E}"/>
              </a:ext>
            </a:extLst>
          </p:cNvPr>
          <p:cNvSpPr>
            <a:spLocks noGrp="1"/>
          </p:cNvSpPr>
          <p:nvPr>
            <p:ph idx="1"/>
          </p:nvPr>
        </p:nvSpPr>
        <p:spPr>
          <a:xfrm>
            <a:off x="838200" y="1825625"/>
            <a:ext cx="10515600" cy="2813050"/>
          </a:xfrm>
          <a:solidFill>
            <a:schemeClr val="bg1"/>
          </a:solidFill>
        </p:spPr>
        <p:txBody>
          <a:bodyPr/>
          <a:lstStyle/>
          <a:p>
            <a:pPr>
              <a:lnSpc>
                <a:spcPct val="100000"/>
              </a:lnSpc>
            </a:pPr>
            <a:r>
              <a:rPr lang="fr-FR" dirty="0">
                <a:solidFill>
                  <a:srgbClr val="393939"/>
                </a:solidFill>
                <a:latin typeface="Century Gothic" panose="020B0502020202020204" pitchFamily="34" charset="0"/>
              </a:rPr>
              <a:t>« Les animaux couramment représentés sur les emblèmes comprennent le </a:t>
            </a:r>
            <a:r>
              <a:rPr lang="fr-FR" dirty="0">
                <a:solidFill>
                  <a:srgbClr val="393939"/>
                </a:solidFill>
                <a:latin typeface="Century Gothic" panose="020B0502020202020204" pitchFamily="34" charset="0"/>
                <a:hlinkClick r:id="rId2">
                  <a:extLst>
                    <a:ext uri="{A12FA001-AC4F-418D-AE19-62706E023703}">
                      <ahyp:hlinkClr xmlns:ahyp="http://schemas.microsoft.com/office/drawing/2018/hyperlinkcolor" val="tx"/>
                    </a:ext>
                  </a:extLst>
                </a:hlinkClick>
              </a:rPr>
              <a:t>castor</a:t>
            </a:r>
            <a:r>
              <a:rPr lang="fr-FR" dirty="0">
                <a:solidFill>
                  <a:srgbClr val="393939"/>
                </a:solidFill>
                <a:latin typeface="Century Gothic" panose="020B0502020202020204" pitchFamily="34" charset="0"/>
              </a:rPr>
              <a:t>, l’</a:t>
            </a:r>
            <a:r>
              <a:rPr lang="fr-FR" dirty="0">
                <a:solidFill>
                  <a:srgbClr val="393939"/>
                </a:solidFill>
                <a:latin typeface="Century Gothic" panose="020B0502020202020204" pitchFamily="34" charset="0"/>
                <a:hlinkClick r:id="rId3">
                  <a:extLst>
                    <a:ext uri="{A12FA001-AC4F-418D-AE19-62706E023703}">
                      <ahyp:hlinkClr xmlns:ahyp="http://schemas.microsoft.com/office/drawing/2018/hyperlinkcolor" val="tx"/>
                    </a:ext>
                  </a:extLst>
                </a:hlinkClick>
              </a:rPr>
              <a:t>ours</a:t>
            </a:r>
            <a:r>
              <a:rPr lang="fr-FR" dirty="0">
                <a:solidFill>
                  <a:srgbClr val="393939"/>
                </a:solidFill>
                <a:latin typeface="Century Gothic" panose="020B0502020202020204" pitchFamily="34" charset="0"/>
              </a:rPr>
              <a:t>, le </a:t>
            </a:r>
            <a:r>
              <a:rPr lang="fr-FR" dirty="0">
                <a:solidFill>
                  <a:srgbClr val="393939"/>
                </a:solidFill>
                <a:latin typeface="Century Gothic" panose="020B0502020202020204" pitchFamily="34" charset="0"/>
                <a:hlinkClick r:id="rId4">
                  <a:extLst>
                    <a:ext uri="{A12FA001-AC4F-418D-AE19-62706E023703}">
                      <ahyp:hlinkClr xmlns:ahyp="http://schemas.microsoft.com/office/drawing/2018/hyperlinkcolor" val="tx"/>
                    </a:ext>
                  </a:extLst>
                </a:hlinkClick>
              </a:rPr>
              <a:t>loup</a:t>
            </a:r>
            <a:r>
              <a:rPr lang="fr-FR" dirty="0">
                <a:solidFill>
                  <a:srgbClr val="393939"/>
                </a:solidFill>
                <a:latin typeface="Century Gothic" panose="020B0502020202020204" pitchFamily="34" charset="0"/>
              </a:rPr>
              <a:t>, le </a:t>
            </a:r>
            <a:r>
              <a:rPr lang="fr-FR" dirty="0">
                <a:solidFill>
                  <a:srgbClr val="393939"/>
                </a:solidFill>
                <a:latin typeface="Century Gothic" panose="020B0502020202020204" pitchFamily="34" charset="0"/>
                <a:hlinkClick r:id="rId5">
                  <a:extLst>
                    <a:ext uri="{A12FA001-AC4F-418D-AE19-62706E023703}">
                      <ahyp:hlinkClr xmlns:ahyp="http://schemas.microsoft.com/office/drawing/2018/hyperlinkcolor" val="tx"/>
                    </a:ext>
                  </a:extLst>
                </a:hlinkClick>
              </a:rPr>
              <a:t>requin</a:t>
            </a:r>
            <a:r>
              <a:rPr lang="fr-FR" dirty="0">
                <a:solidFill>
                  <a:srgbClr val="393939"/>
                </a:solidFill>
                <a:latin typeface="Century Gothic" panose="020B0502020202020204" pitchFamily="34" charset="0"/>
              </a:rPr>
              <a:t>, l’</a:t>
            </a:r>
            <a:r>
              <a:rPr lang="fr-FR" dirty="0">
                <a:solidFill>
                  <a:srgbClr val="393939"/>
                </a:solidFill>
                <a:latin typeface="Century Gothic" panose="020B0502020202020204" pitchFamily="34" charset="0"/>
                <a:hlinkClick r:id="rId6">
                  <a:extLst>
                    <a:ext uri="{A12FA001-AC4F-418D-AE19-62706E023703}">
                      <ahyp:hlinkClr xmlns:ahyp="http://schemas.microsoft.com/office/drawing/2018/hyperlinkcolor" val="tx"/>
                    </a:ext>
                  </a:extLst>
                </a:hlinkClick>
              </a:rPr>
              <a:t>épaulard</a:t>
            </a:r>
            <a:r>
              <a:rPr lang="fr-FR" dirty="0">
                <a:solidFill>
                  <a:srgbClr val="393939"/>
                </a:solidFill>
                <a:latin typeface="Century Gothic" panose="020B0502020202020204" pitchFamily="34" charset="0"/>
              </a:rPr>
              <a:t>, le </a:t>
            </a:r>
            <a:r>
              <a:rPr lang="fr-FR" dirty="0">
                <a:solidFill>
                  <a:srgbClr val="393939"/>
                </a:solidFill>
                <a:latin typeface="Century Gothic" panose="020B0502020202020204" pitchFamily="34" charset="0"/>
                <a:hlinkClick r:id="rId7">
                  <a:extLst>
                    <a:ext uri="{A12FA001-AC4F-418D-AE19-62706E023703}">
                      <ahyp:hlinkClr xmlns:ahyp="http://schemas.microsoft.com/office/drawing/2018/hyperlinkcolor" val="tx"/>
                    </a:ext>
                  </a:extLst>
                </a:hlinkClick>
              </a:rPr>
              <a:t>corbeau</a:t>
            </a:r>
            <a:r>
              <a:rPr lang="fr-FR" dirty="0">
                <a:solidFill>
                  <a:srgbClr val="393939"/>
                </a:solidFill>
                <a:latin typeface="Century Gothic" panose="020B0502020202020204" pitchFamily="34" charset="0"/>
              </a:rPr>
              <a:t>, l’</a:t>
            </a:r>
            <a:r>
              <a:rPr lang="fr-FR" dirty="0">
                <a:solidFill>
                  <a:srgbClr val="393939"/>
                </a:solidFill>
                <a:latin typeface="Century Gothic" panose="020B0502020202020204" pitchFamily="34" charset="0"/>
                <a:hlinkClick r:id="rId8">
                  <a:extLst>
                    <a:ext uri="{A12FA001-AC4F-418D-AE19-62706E023703}">
                      <ahyp:hlinkClr xmlns:ahyp="http://schemas.microsoft.com/office/drawing/2018/hyperlinkcolor" val="tx"/>
                    </a:ext>
                  </a:extLst>
                </a:hlinkClick>
              </a:rPr>
              <a:t>aigle</a:t>
            </a:r>
            <a:r>
              <a:rPr lang="fr-FR" dirty="0">
                <a:solidFill>
                  <a:srgbClr val="393939"/>
                </a:solidFill>
                <a:latin typeface="Century Gothic" panose="020B0502020202020204" pitchFamily="34" charset="0"/>
              </a:rPr>
              <a:t>, la </a:t>
            </a:r>
            <a:r>
              <a:rPr lang="fr-FR" dirty="0">
                <a:solidFill>
                  <a:srgbClr val="393939"/>
                </a:solidFill>
                <a:latin typeface="Century Gothic" panose="020B0502020202020204" pitchFamily="34" charset="0"/>
                <a:hlinkClick r:id="rId9">
                  <a:extLst>
                    <a:ext uri="{A12FA001-AC4F-418D-AE19-62706E023703}">
                      <ahyp:hlinkClr xmlns:ahyp="http://schemas.microsoft.com/office/drawing/2018/hyperlinkcolor" val="tx"/>
                    </a:ext>
                  </a:extLst>
                </a:hlinkClick>
              </a:rPr>
              <a:t>grenouille</a:t>
            </a:r>
            <a:r>
              <a:rPr lang="fr-FR" dirty="0">
                <a:solidFill>
                  <a:srgbClr val="393939"/>
                </a:solidFill>
                <a:latin typeface="Century Gothic" panose="020B0502020202020204" pitchFamily="34" charset="0"/>
              </a:rPr>
              <a:t> et le </a:t>
            </a:r>
            <a:r>
              <a:rPr lang="fr-FR" dirty="0">
                <a:solidFill>
                  <a:srgbClr val="393939"/>
                </a:solidFill>
                <a:latin typeface="Century Gothic" panose="020B0502020202020204" pitchFamily="34" charset="0"/>
                <a:hlinkClick r:id="rId10">
                  <a:extLst>
                    <a:ext uri="{A12FA001-AC4F-418D-AE19-62706E023703}">
                      <ahyp:hlinkClr xmlns:ahyp="http://schemas.microsoft.com/office/drawing/2018/hyperlinkcolor" val="tx"/>
                    </a:ext>
                  </a:extLst>
                </a:hlinkClick>
              </a:rPr>
              <a:t>moustique</a:t>
            </a:r>
            <a:r>
              <a:rPr lang="fr-FR" dirty="0">
                <a:solidFill>
                  <a:srgbClr val="393939"/>
                </a:solidFill>
                <a:latin typeface="Century Gothic" panose="020B0502020202020204" pitchFamily="34" charset="0"/>
              </a:rPr>
              <a:t>. Les animaux de l’emblème représentent la parenté, l’appartenance à un groupe et l’identité. »</a:t>
            </a:r>
            <a:br>
              <a:rPr lang="fr-FR" dirty="0">
                <a:solidFill>
                  <a:srgbClr val="393939"/>
                </a:solidFill>
                <a:latin typeface="Century Gothic" panose="020B0502020202020204" pitchFamily="34" charset="0"/>
              </a:rPr>
            </a:br>
            <a:r>
              <a:rPr lang="fr-FR" b="0" i="0" dirty="0">
                <a:solidFill>
                  <a:srgbClr val="393939"/>
                </a:solidFill>
                <a:effectLst/>
                <a:latin typeface="Century Gothic" panose="020B0502020202020204" pitchFamily="34" charset="0"/>
              </a:rPr>
              <a:t>        </a:t>
            </a:r>
            <a:r>
              <a:rPr lang="fr-FR" b="0" i="1" dirty="0">
                <a:solidFill>
                  <a:srgbClr val="393939"/>
                </a:solidFill>
                <a:effectLst/>
                <a:latin typeface="Century Gothic" panose="020B0502020202020204" pitchFamily="34" charset="0"/>
              </a:rPr>
              <a:t>-L’encyclopédie canadienne</a:t>
            </a:r>
            <a:endParaRPr lang="fr-CA" i="1" dirty="0">
              <a:latin typeface="Century Gothic" panose="020B0502020202020204" pitchFamily="34" charset="0"/>
            </a:endParaRPr>
          </a:p>
        </p:txBody>
      </p:sp>
    </p:spTree>
    <p:extLst>
      <p:ext uri="{BB962C8B-B14F-4D97-AF65-F5344CB8AC3E}">
        <p14:creationId xmlns:p14="http://schemas.microsoft.com/office/powerpoint/2010/main" val="2712085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Exemples de totems</a:t>
            </a:r>
          </a:p>
        </p:txBody>
      </p:sp>
      <p:pic>
        <p:nvPicPr>
          <p:cNvPr id="2052" name="Picture 4" descr="Native American bird and salmon motif totem pole with red background Stock  Photo - Alamy">
            <a:extLst>
              <a:ext uri="{FF2B5EF4-FFF2-40B4-BE49-F238E27FC236}">
                <a16:creationId xmlns:a16="http://schemas.microsoft.com/office/drawing/2014/main" id="{CB7AFCB1-2EA7-3345-65D4-1ED7500314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2525" y="1978025"/>
            <a:ext cx="277744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rcas of the Pacific Northwest • Georgia Strait AllianceGeorgia Strait  Alliance">
            <a:extLst>
              <a:ext uri="{FF2B5EF4-FFF2-40B4-BE49-F238E27FC236}">
                <a16:creationId xmlns:a16="http://schemas.microsoft.com/office/drawing/2014/main" id="{32EEBB0A-F251-E8E1-EE10-EABECDB06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4" y="1997075"/>
            <a:ext cx="6334125" cy="423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0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Exemples de totems</a:t>
            </a:r>
          </a:p>
        </p:txBody>
      </p:sp>
      <p:sp>
        <p:nvSpPr>
          <p:cNvPr id="4" name="AutoShape 2" descr="Beaver carving on totem pole | Pics4Learning">
            <a:extLst>
              <a:ext uri="{FF2B5EF4-FFF2-40B4-BE49-F238E27FC236}">
                <a16:creationId xmlns:a16="http://schemas.microsoft.com/office/drawing/2014/main" id="{79655BA8-440E-15CF-8CF6-F2AAEE1BA5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Beaver totem hi-res stock photography and images - Alamy">
            <a:extLst>
              <a:ext uri="{FF2B5EF4-FFF2-40B4-BE49-F238E27FC236}">
                <a16:creationId xmlns:a16="http://schemas.microsoft.com/office/drawing/2014/main" id="{D3F7C189-E580-DF66-C76D-190FD8197E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86725" y="1995487"/>
            <a:ext cx="2633663" cy="42406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14-Totem Pole Frog | Totem pole, Totem, Frog">
            <a:extLst>
              <a:ext uri="{FF2B5EF4-FFF2-40B4-BE49-F238E27FC236}">
                <a16:creationId xmlns:a16="http://schemas.microsoft.com/office/drawing/2014/main" id="{DD620C3B-6175-D1FE-E9A5-DD79405D1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2501786"/>
            <a:ext cx="3833813" cy="25512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tter totem pole | Totem pole art, Totem pole, Native american totem">
            <a:extLst>
              <a:ext uri="{FF2B5EF4-FFF2-40B4-BE49-F238E27FC236}">
                <a16:creationId xmlns:a16="http://schemas.microsoft.com/office/drawing/2014/main" id="{5493BEE9-B5B6-9C55-2246-2BE4937BD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71712"/>
            <a:ext cx="2814583" cy="375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68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Exemples de totems</a:t>
            </a:r>
          </a:p>
        </p:txBody>
      </p:sp>
      <p:sp>
        <p:nvSpPr>
          <p:cNvPr id="4" name="AutoShape 2" descr="Beaver carving on totem pole | Pics4Learning">
            <a:extLst>
              <a:ext uri="{FF2B5EF4-FFF2-40B4-BE49-F238E27FC236}">
                <a16:creationId xmlns:a16="http://schemas.microsoft.com/office/drawing/2014/main" id="{79655BA8-440E-15CF-8CF6-F2AAEE1BA5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The Colorful `Thunderbird House Post Totem Pole` . the Pole is Loc  Editorial Image - Image of cracked, british: 149018690">
            <a:extLst>
              <a:ext uri="{FF2B5EF4-FFF2-40B4-BE49-F238E27FC236}">
                <a16:creationId xmlns:a16="http://schemas.microsoft.com/office/drawing/2014/main" id="{90502E6E-0CA1-1DAA-8588-69B963A37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109064"/>
            <a:ext cx="5559425" cy="40134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lingit Wolf Clan Totem Pole at Tlingit Heritage Center in Teslin, Yukon,  Canada Photograph by Ruth Hager - Pixels">
            <a:extLst>
              <a:ext uri="{FF2B5EF4-FFF2-40B4-BE49-F238E27FC236}">
                <a16:creationId xmlns:a16="http://schemas.microsoft.com/office/drawing/2014/main" id="{9509A5E8-61AE-2EE6-871C-BF370A4D5F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96162" y="2109064"/>
            <a:ext cx="2662238" cy="400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12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6EC08-6147-EAB6-C72F-4E0D7A40AD0D}"/>
              </a:ext>
            </a:extLst>
          </p:cNvPr>
          <p:cNvSpPr>
            <a:spLocks noGrp="1"/>
          </p:cNvSpPr>
          <p:nvPr>
            <p:ph type="title"/>
          </p:nvPr>
        </p:nvSpPr>
        <p:spPr>
          <a:solidFill>
            <a:schemeClr val="bg1"/>
          </a:solidFill>
        </p:spPr>
        <p:txBody>
          <a:bodyPr/>
          <a:lstStyle/>
          <a:p>
            <a:r>
              <a:rPr lang="fr-CA" dirty="0">
                <a:latin typeface="Berlin Sans FB Demi" panose="020E0802020502020306" pitchFamily="34" charset="0"/>
              </a:rPr>
              <a:t>Exemples de totems</a:t>
            </a:r>
          </a:p>
        </p:txBody>
      </p:sp>
      <p:sp>
        <p:nvSpPr>
          <p:cNvPr id="4" name="AutoShape 2" descr="Beaver carving on totem pole | Pics4Learning">
            <a:extLst>
              <a:ext uri="{FF2B5EF4-FFF2-40B4-BE49-F238E27FC236}">
                <a16:creationId xmlns:a16="http://schemas.microsoft.com/office/drawing/2014/main" id="{79655BA8-440E-15CF-8CF6-F2AAEE1BA5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Mosquito Totem Pole - Insects in Native American Totem Poles">
            <a:extLst>
              <a:ext uri="{FF2B5EF4-FFF2-40B4-BE49-F238E27FC236}">
                <a16:creationId xmlns:a16="http://schemas.microsoft.com/office/drawing/2014/main" id="{C8F60B85-4FAA-F6E5-0533-286B36F46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029" y="2106736"/>
            <a:ext cx="3116658" cy="41608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otem Animal&quot; Images – Browse 346 Stock Photos, Vectors, and Video | Adobe  Stock">
            <a:extLst>
              <a:ext uri="{FF2B5EF4-FFF2-40B4-BE49-F238E27FC236}">
                <a16:creationId xmlns:a16="http://schemas.microsoft.com/office/drawing/2014/main" id="{3B0ECAE2-0DB4-481E-B18E-B2715A48A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705" y="2472685"/>
            <a:ext cx="5143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779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242</Words>
  <Application>Microsoft Office PowerPoint</Application>
  <PresentationFormat>Grand écran</PresentationFormat>
  <Paragraphs>14</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Berlin Sans FB Demi</vt:lpstr>
      <vt:lpstr>Calibri</vt:lpstr>
      <vt:lpstr>Calibri Light</vt:lpstr>
      <vt:lpstr>Century Gothic</vt:lpstr>
      <vt:lpstr>Thème Office</vt:lpstr>
      <vt:lpstr>Le mât totémique  (totem)</vt:lpstr>
      <vt:lpstr>Que savons-nous sur les totems?</vt:lpstr>
      <vt:lpstr>Définition</vt:lpstr>
      <vt:lpstr>Construction d’un totem</vt:lpstr>
      <vt:lpstr>Construction d’un totem</vt:lpstr>
      <vt:lpstr>Exemples de totems</vt:lpstr>
      <vt:lpstr>Exemples de totems</vt:lpstr>
      <vt:lpstr>Exemples de totems</vt:lpstr>
      <vt:lpstr>Exemples de totems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mât totémique  (totem)</dc:title>
  <dc:creator>Lucie Vallieres</dc:creator>
  <cp:lastModifiedBy>Valérie Gagné</cp:lastModifiedBy>
  <cp:revision>4</cp:revision>
  <dcterms:created xsi:type="dcterms:W3CDTF">2023-03-03T21:07:30Z</dcterms:created>
  <dcterms:modified xsi:type="dcterms:W3CDTF">2026-01-13T16:19:50Z</dcterms:modified>
</cp:coreProperties>
</file>